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71" r:id="rId3"/>
    <p:sldId id="270" r:id="rId4"/>
    <p:sldId id="264" r:id="rId5"/>
    <p:sldId id="267" r:id="rId6"/>
    <p:sldId id="269" r:id="rId7"/>
    <p:sldId id="256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9999FF"/>
    <a:srgbClr val="FF33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985D4B-E2D9-4276-B4F7-11E458EC3303}" v="4435" dt="2020-07-31T19:56:30.8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gif>
</file>

<file path=ppt/media/image20.png>
</file>

<file path=ppt/media/image21.png>
</file>

<file path=ppt/media/image22.gif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CC43E-27A1-43A1-892F-26A300E3DF8B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99FC79-6E26-4719-83BE-9C18B612C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59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96D1D-6418-464C-A2A3-6C2BD5D58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5ADC8A-8341-4EAD-AB2F-1B1F94855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D31D8-ABBB-4D79-BC29-A7DC32BBD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B2C4B-9E5E-4AD0-B5CB-BA527B695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21A8C-72EE-4DFB-ABCA-EC2046B9E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79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9D980-67D9-4B2B-B123-602ECD9B2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E6275-AA66-4BE0-834F-1B223330F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00F96-415F-4D55-8114-894B5E2C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A04EA-36A8-4371-A19F-9C3379EAF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CFA68-F0D5-43F3-808F-28A5B1A7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74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884314-4A96-4336-A585-90359B5F94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4655D-743E-4E81-BF68-5F1750AFE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8D98C-2AD8-48E2-8913-7498AC430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8FEEA-7B3B-4380-A536-DFBC6B846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044AB-3AF2-4149-9BB0-02FF9A6F0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64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274A-1190-4924-A93E-5D8AE209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A3373-7F2F-419E-A92F-495EB5D21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02D8A-412C-4B9C-A208-76D1B392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88F5D-3D6B-492F-955B-809B503AE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1769-D206-4DBF-B107-FF632A24B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48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1A164-431C-4428-BEBE-E982E13EF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A28BE-3BF4-422D-98D0-047689BC4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0ADBE-51AB-40C1-BA6C-E7AA76C8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AC32-2EE3-4455-8496-9CF3B490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3DEE3-66C2-476E-89D1-02F1DED7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2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B27B-4765-4CAA-8401-349CB0588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6CF61-FA8B-4B36-83E0-AB4FAD9C8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047AC-1A32-465B-A567-A39852F17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06B9F-5363-4E0F-9B53-968915F8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D4468F-3762-450A-9D24-A26B7991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D0107-D326-4166-88FD-1736359D6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8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1BB9D-3831-463C-A191-9A0B3A266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2E197-8E8E-4E32-BC9B-39BBF9628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A0872-3729-45EF-80CC-D03C3EC03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C987A8-CA6B-435F-8F06-1255755852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BEA8E1-6642-46C5-9C85-371449FB8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92DE86-D563-43EB-94EE-01DF18630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0621BF-470A-4A5E-8A3A-4AAB62980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7F271-068C-48FC-8725-C0099FFE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3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0B84-5458-48D9-A8D1-14EE8B643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1ED0B-06CD-47DD-B258-6AE747103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4F963-BBA8-4C69-BE5E-0B571E624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4DAD10-352A-4FA0-8E2E-8F0D948D9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1B7AE5-EAE3-406D-B2B6-C35C098D6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BA8319-A790-49F7-A8CF-AF39753AC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8451B2-D562-456B-9376-E2CB29C98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43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11B64-0281-41E5-A3AE-96BC71E0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B10B8-D127-48E7-AA6F-6C7ACD11A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0BC8AE-9834-4BC0-B909-9F22B569E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BBDFD-9447-452B-9AE7-7F158AAEF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9FEDD-FF33-423E-BAFC-4C0CB968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D116F-DCFB-479A-889A-2DF741B1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1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ADFE7-DF89-4FAA-BE95-FCC4CE02B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3D5357-A279-4D23-84D9-BA423598F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E9D0-CCDF-4B34-8463-E7D6D7D5F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A187D-9609-4DAD-8854-0DFA61CB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65982-AF33-4F14-BCF8-760967DA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1215D9-3180-474E-96F6-B31D49EC7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3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47F3C-7A64-4238-B1C0-ABAF5985C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043E4-4A31-4764-809B-221068A0F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293C6-0361-47A4-814B-5E0907063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2A74E-E8A4-43FD-8F84-D260C3560C0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3D09F-9C8F-4EB4-AFE8-51EC5B371C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AEA91-C79F-4FD1-BEF8-D36D710CE4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8BA46-D007-4B91-9FB7-D98FBD674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12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0010A3B-A076-4F4E-B4CF-EB2607C0268B}"/>
              </a:ext>
            </a:extLst>
          </p:cNvPr>
          <p:cNvGrpSpPr/>
          <p:nvPr/>
        </p:nvGrpSpPr>
        <p:grpSpPr>
          <a:xfrm>
            <a:off x="6137447" y="2352787"/>
            <a:ext cx="5682343" cy="2301941"/>
            <a:chOff x="6340769" y="2270384"/>
            <a:chExt cx="5682343" cy="230194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E345BBC-45C2-4177-8EB0-87EBD8BF9165}"/>
                </a:ext>
              </a:extLst>
            </p:cNvPr>
            <p:cNvSpPr txBox="1"/>
            <p:nvPr/>
          </p:nvSpPr>
          <p:spPr>
            <a:xfrm>
              <a:off x="6340769" y="3019563"/>
              <a:ext cx="48598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Tw Cen MT" panose="020B0602020104020603" pitchFamily="34" charset="0"/>
                </a:rPr>
                <a:t>AS33 – MINISTRY OF WOMEN AND CHILD DEVELOPMENT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173E096-BB55-472B-BC17-90588069DAE9}"/>
                </a:ext>
              </a:extLst>
            </p:cNvPr>
            <p:cNvSpPr txBox="1"/>
            <p:nvPr/>
          </p:nvSpPr>
          <p:spPr>
            <a:xfrm>
              <a:off x="6879612" y="2270384"/>
              <a:ext cx="5143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rgbClr val="FACDB0"/>
                  </a:solidFill>
                  <a:latin typeface="Tw Cen MT" panose="020B0602020104020603" pitchFamily="34" charset="0"/>
                </a:rPr>
                <a:t> </a:t>
              </a:r>
              <a:r>
                <a:rPr lang="en-US" sz="4800" dirty="0">
                  <a:latin typeface="Tw Cen MT" panose="020B0602020104020603" pitchFamily="34" charset="0"/>
                </a:rPr>
                <a:t>HACK ELITES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A22A125-AE2A-4E24-AEC3-D5CE82BD7E65}"/>
                </a:ext>
              </a:extLst>
            </p:cNvPr>
            <p:cNvSpPr txBox="1"/>
            <p:nvPr/>
          </p:nvSpPr>
          <p:spPr>
            <a:xfrm>
              <a:off x="6824074" y="3766668"/>
              <a:ext cx="3765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Tw Cen MT" panose="020B0602020104020603" pitchFamily="34" charset="0"/>
                </a:rPr>
                <a:t>SMART INDIA HACKATHON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7ECD8E-21C0-4877-BBB9-DF7908AD8DA0}"/>
                </a:ext>
              </a:extLst>
            </p:cNvPr>
            <p:cNvSpPr txBox="1"/>
            <p:nvPr/>
          </p:nvSpPr>
          <p:spPr>
            <a:xfrm>
              <a:off x="7235863" y="4110660"/>
              <a:ext cx="29422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Tw Cen MT" panose="020B0602020104020603" pitchFamily="34" charset="0"/>
                </a:rPr>
                <a:t>2020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-5414963" y="0"/>
            <a:ext cx="10729913" cy="6858000"/>
            <a:chOff x="1351018" y="0"/>
            <a:chExt cx="10729913" cy="6858000"/>
          </a:xfrm>
        </p:grpSpPr>
        <p:grpSp>
          <p:nvGrpSpPr>
            <p:cNvPr id="10" name="Group 9"/>
            <p:cNvGrpSpPr/>
            <p:nvPr/>
          </p:nvGrpSpPr>
          <p:grpSpPr>
            <a:xfrm>
              <a:off x="1351018" y="0"/>
              <a:ext cx="10729913" cy="6858000"/>
              <a:chOff x="1208242" y="0"/>
              <a:chExt cx="10729913" cy="68580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1A82F37-F384-44AF-8D4D-8E5AB51F36CD}"/>
                  </a:ext>
                </a:extLst>
              </p:cNvPr>
              <p:cNvSpPr/>
              <p:nvPr/>
            </p:nvSpPr>
            <p:spPr>
              <a:xfrm>
                <a:off x="1208242" y="0"/>
                <a:ext cx="9848850" cy="6858000"/>
              </a:xfrm>
              <a:prstGeom prst="rect">
                <a:avLst/>
              </a:prstGeom>
              <a:solidFill>
                <a:srgbClr val="C8C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84CE4060-9EA1-4A18-9D41-27A4057CDEAD}"/>
                  </a:ext>
                </a:extLst>
              </p:cNvPr>
              <p:cNvGrpSpPr/>
              <p:nvPr/>
            </p:nvGrpSpPr>
            <p:grpSpPr>
              <a:xfrm>
                <a:off x="11057092" y="2952212"/>
                <a:ext cx="881063" cy="923330"/>
                <a:chOff x="8401050" y="3607250"/>
                <a:chExt cx="881063" cy="923330"/>
              </a:xfrm>
            </p:grpSpPr>
            <p:sp>
              <p:nvSpPr>
                <p:cNvPr id="2" name="Rectangle: Top Corners Rounded 1">
                  <a:extLst>
                    <a:ext uri="{FF2B5EF4-FFF2-40B4-BE49-F238E27FC236}">
                      <a16:creationId xmlns:a16="http://schemas.microsoft.com/office/drawing/2014/main" id="{C5D1EB51-A0E9-4F9E-8E46-8B3E890D1A18}"/>
                    </a:ext>
                  </a:extLst>
                </p:cNvPr>
                <p:cNvSpPr/>
                <p:nvPr/>
              </p:nvSpPr>
              <p:spPr>
                <a:xfrm rot="5400000">
                  <a:off x="8400703" y="3628384"/>
                  <a:ext cx="881757" cy="881063"/>
                </a:xfrm>
                <a:prstGeom prst="round2SameRect">
                  <a:avLst/>
                </a:prstGeom>
                <a:solidFill>
                  <a:srgbClr val="C8C7A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E7756F21-0986-45B4-9493-6206B3F28A73}"/>
                    </a:ext>
                  </a:extLst>
                </p:cNvPr>
                <p:cNvSpPr txBox="1"/>
                <p:nvPr/>
              </p:nvSpPr>
              <p:spPr>
                <a:xfrm>
                  <a:off x="8513922" y="3607250"/>
                  <a:ext cx="67437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5400" b="1" dirty="0">
                      <a:solidFill>
                        <a:srgbClr val="84AF9B"/>
                      </a:solidFill>
                      <a:latin typeface="DAGGERSQUARE" pitchFamily="50" charset="0"/>
                    </a:rPr>
                    <a:t>A</a:t>
                  </a:r>
                </a:p>
              </p:txBody>
            </p:sp>
          </p:grp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8833" y="1160577"/>
              <a:ext cx="4899905" cy="4790323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-6568675" y="0"/>
            <a:ext cx="10724624" cy="6858000"/>
            <a:chOff x="1490147" y="-11820"/>
            <a:chExt cx="10724624" cy="6858000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7BD0F8CB-278A-496F-BBAC-6FC9B9EC1783}"/>
                </a:ext>
              </a:extLst>
            </p:cNvPr>
            <p:cNvGrpSpPr/>
            <p:nvPr/>
          </p:nvGrpSpPr>
          <p:grpSpPr>
            <a:xfrm>
              <a:off x="1490147" y="-11820"/>
              <a:ext cx="10724624" cy="6858000"/>
              <a:chOff x="5289" y="-11820"/>
              <a:chExt cx="10724624" cy="685800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9F87DD0-B660-4FD3-9876-F10CFF006B32}"/>
                  </a:ext>
                </a:extLst>
              </p:cNvPr>
              <p:cNvGrpSpPr/>
              <p:nvPr/>
            </p:nvGrpSpPr>
            <p:grpSpPr>
              <a:xfrm>
                <a:off x="5289" y="-11820"/>
                <a:ext cx="10724624" cy="6858000"/>
                <a:chOff x="-5214411" y="-11820"/>
                <a:chExt cx="10724624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3275D813-8D64-4748-8D21-48563217B55D}"/>
                    </a:ext>
                  </a:extLst>
                </p:cNvPr>
                <p:cNvSpPr/>
                <p:nvPr/>
              </p:nvSpPr>
              <p:spPr>
                <a:xfrm>
                  <a:off x="-5214411" y="-11820"/>
                  <a:ext cx="9848850" cy="6858000"/>
                </a:xfrm>
                <a:prstGeom prst="rect">
                  <a:avLst/>
                </a:prstGeom>
                <a:solidFill>
                  <a:srgbClr val="FACDB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C0D95A8-67B5-4055-9C4F-3DBEE1C07201}"/>
                    </a:ext>
                  </a:extLst>
                </p:cNvPr>
                <p:cNvGrpSpPr/>
                <p:nvPr/>
              </p:nvGrpSpPr>
              <p:grpSpPr>
                <a:xfrm>
                  <a:off x="4629150" y="2511334"/>
                  <a:ext cx="881063" cy="923330"/>
                  <a:chOff x="8401050" y="3607250"/>
                  <a:chExt cx="881063" cy="923330"/>
                </a:xfrm>
              </p:grpSpPr>
              <p:sp>
                <p:nvSpPr>
                  <p:cNvPr id="13" name="Rectangle: Top Corners Rounded 12">
                    <a:extLst>
                      <a:ext uri="{FF2B5EF4-FFF2-40B4-BE49-F238E27FC236}">
                        <a16:creationId xmlns:a16="http://schemas.microsoft.com/office/drawing/2014/main" id="{4398BEEC-1423-4336-B5D8-03839CBA690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400703" y="3628384"/>
                    <a:ext cx="881757" cy="881063"/>
                  </a:xfrm>
                  <a:prstGeom prst="round2SameRect">
                    <a:avLst/>
                  </a:prstGeom>
                  <a:solidFill>
                    <a:srgbClr val="FACDB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0456715B-D0FD-4499-8AFC-ED7C0F550A86}"/>
                      </a:ext>
                    </a:extLst>
                  </p:cNvPr>
                  <p:cNvSpPr txBox="1"/>
                  <p:nvPr/>
                </p:nvSpPr>
                <p:spPr>
                  <a:xfrm>
                    <a:off x="8513922" y="3607250"/>
                    <a:ext cx="674370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5400" b="1" dirty="0">
                        <a:solidFill>
                          <a:srgbClr val="C8C7A8"/>
                        </a:solidFill>
                        <a:latin typeface="DAGGERSQUARE" pitchFamily="50" charset="0"/>
                      </a:rPr>
                      <a:t>B</a:t>
                    </a:r>
                  </a:p>
                </p:txBody>
              </p:sp>
            </p:grpSp>
          </p:grp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CF0F378-15FC-4714-8428-1B63BC00294F}"/>
                  </a:ext>
                </a:extLst>
              </p:cNvPr>
              <p:cNvSpPr txBox="1"/>
              <p:nvPr/>
            </p:nvSpPr>
            <p:spPr>
              <a:xfrm>
                <a:off x="3428732" y="2389945"/>
                <a:ext cx="5401995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DAGGERSQUARE" pitchFamily="50" charset="0"/>
                  </a:rPr>
                  <a:t>Umme Sufiya</a:t>
                </a:r>
              </a:p>
              <a:p>
                <a:r>
                  <a:rPr lang="en-US" sz="3600" dirty="0">
                    <a:latin typeface="DAGGERSQUARE" pitchFamily="50" charset="0"/>
                  </a:rPr>
                  <a:t>Priya </a:t>
                </a:r>
              </a:p>
              <a:p>
                <a:r>
                  <a:rPr lang="en-US" sz="3600" dirty="0">
                    <a:latin typeface="DAGGERSQUARE" pitchFamily="50" charset="0"/>
                  </a:rPr>
                  <a:t>Samia Shoukath Khan</a:t>
                </a:r>
              </a:p>
              <a:p>
                <a:r>
                  <a:rPr lang="en-US" sz="3600" dirty="0">
                    <a:latin typeface="DAGGERSQUARE" pitchFamily="50" charset="0"/>
                  </a:rPr>
                  <a:t>Afreen Khanum</a:t>
                </a:r>
              </a:p>
              <a:p>
                <a:r>
                  <a:rPr lang="en-US" sz="3600" dirty="0">
                    <a:latin typeface="DAGGERSQUARE" pitchFamily="50" charset="0"/>
                  </a:rPr>
                  <a:t>Yeshwanth I K</a:t>
                </a:r>
              </a:p>
              <a:p>
                <a:r>
                  <a:rPr lang="en-US" sz="3600" dirty="0">
                    <a:latin typeface="DAGGERSQUARE" pitchFamily="50" charset="0"/>
                  </a:rPr>
                  <a:t>Sharath S</a:t>
                </a: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5165302" y="1491588"/>
              <a:ext cx="419570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N" sz="4000" b="1" u="sng" dirty="0"/>
                <a:t>TEAM HACK ELITES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729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39 -0.02824 L 0.56237 0.0020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82" y="1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175 -0.01088 L 0.58581 0.0055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03" y="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FE9C58E-7058-4683-B9C9-59CF5A7AD601}"/>
              </a:ext>
            </a:extLst>
          </p:cNvPr>
          <p:cNvSpPr txBox="1"/>
          <p:nvPr/>
        </p:nvSpPr>
        <p:spPr>
          <a:xfrm>
            <a:off x="7883911" y="1883050"/>
            <a:ext cx="41185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OUR MAIN AIM IS TO BUILD AN INFORMATION MANAGEMENT SYSTEM FOR NGO’S AND IMO’S </a:t>
            </a:r>
          </a:p>
        </p:txBody>
      </p:sp>
      <p:pic>
        <p:nvPicPr>
          <p:cNvPr id="16" name="Picture 15" descr="A group of toy people&#10;&#10;Description automatically generated">
            <a:extLst>
              <a:ext uri="{FF2B5EF4-FFF2-40B4-BE49-F238E27FC236}">
                <a16:creationId xmlns:a16="http://schemas.microsoft.com/office/drawing/2014/main" id="{1E1D503C-A5D7-4980-8D85-291F8A9E5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0" y="878783"/>
            <a:ext cx="7725581" cy="57941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78EEF36-5B91-48E1-8558-E6CFBA57E658}"/>
              </a:ext>
            </a:extLst>
          </p:cNvPr>
          <p:cNvSpPr txBox="1"/>
          <p:nvPr/>
        </p:nvSpPr>
        <p:spPr>
          <a:xfrm>
            <a:off x="557561" y="265968"/>
            <a:ext cx="11534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IS OUR PROBLEM STATEMENT ?</a:t>
            </a:r>
          </a:p>
        </p:txBody>
      </p:sp>
    </p:spTree>
    <p:extLst>
      <p:ext uri="{BB962C8B-B14F-4D97-AF65-F5344CB8AC3E}">
        <p14:creationId xmlns:p14="http://schemas.microsoft.com/office/powerpoint/2010/main" val="152866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C03A4AAA-3013-424F-AC11-E30A15EC1125}"/>
              </a:ext>
            </a:extLst>
          </p:cNvPr>
          <p:cNvGrpSpPr/>
          <p:nvPr/>
        </p:nvGrpSpPr>
        <p:grpSpPr>
          <a:xfrm>
            <a:off x="6434505" y="5157474"/>
            <a:ext cx="5382110" cy="1252754"/>
            <a:chOff x="6822908" y="4775195"/>
            <a:chExt cx="4552042" cy="900498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27F9E2E-B603-47D3-B608-B3B2BDBF58D9}"/>
                </a:ext>
              </a:extLst>
            </p:cNvPr>
            <p:cNvSpPr/>
            <p:nvPr/>
          </p:nvSpPr>
          <p:spPr>
            <a:xfrm>
              <a:off x="6838950" y="4775693"/>
              <a:ext cx="4536000" cy="900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D3055"/>
                </a:gs>
                <a:gs pos="100000">
                  <a:srgbClr val="154C89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DB12A70-B746-413B-B2DD-F6562885DA37}"/>
                </a:ext>
              </a:extLst>
            </p:cNvPr>
            <p:cNvSpPr/>
            <p:nvPr/>
          </p:nvSpPr>
          <p:spPr>
            <a:xfrm>
              <a:off x="6822908" y="4775693"/>
              <a:ext cx="857250" cy="9000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3810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6725719-6D18-4FBD-8D33-839C94B7EBED}"/>
                </a:ext>
              </a:extLst>
            </p:cNvPr>
            <p:cNvSpPr/>
            <p:nvPr/>
          </p:nvSpPr>
          <p:spPr>
            <a:xfrm>
              <a:off x="6924384" y="4877649"/>
              <a:ext cx="663024" cy="696088"/>
            </a:xfrm>
            <a:prstGeom prst="ellipse">
              <a:avLst/>
            </a:prstGeom>
            <a:gradFill flip="none" rotWithShape="1">
              <a:gsLst>
                <a:gs pos="0">
                  <a:srgbClr val="0D3055"/>
                </a:gs>
                <a:gs pos="100000">
                  <a:srgbClr val="154C89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AB8710A-E68D-4E83-8EA2-AC1EA6871D82}"/>
                </a:ext>
              </a:extLst>
            </p:cNvPr>
            <p:cNvGrpSpPr/>
            <p:nvPr/>
          </p:nvGrpSpPr>
          <p:grpSpPr>
            <a:xfrm>
              <a:off x="7765591" y="4775195"/>
              <a:ext cx="3399713" cy="826960"/>
              <a:chOff x="7765591" y="4727069"/>
              <a:chExt cx="3399713" cy="82696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B66F01E-B4CE-4A4A-BD20-7762C0B39D5F}"/>
                  </a:ext>
                </a:extLst>
              </p:cNvPr>
              <p:cNvSpPr txBox="1"/>
              <p:nvPr/>
            </p:nvSpPr>
            <p:spPr>
              <a:xfrm>
                <a:off x="7796814" y="4727069"/>
                <a:ext cx="3058658" cy="3949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600" b="1" spc="3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MORAL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2BE8CA1-75C3-4708-AC04-454A15A9C996}"/>
                  </a:ext>
                </a:extLst>
              </p:cNvPr>
              <p:cNvSpPr txBox="1"/>
              <p:nvPr/>
            </p:nvSpPr>
            <p:spPr>
              <a:xfrm>
                <a:off x="7765591" y="5121494"/>
                <a:ext cx="3399713" cy="432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INTEGRITY, INGENUITY, WHOLENESS</a:t>
                </a: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876D36-BA86-4D5B-8F9A-4FA2B3C539A3}"/>
              </a:ext>
            </a:extLst>
          </p:cNvPr>
          <p:cNvGrpSpPr/>
          <p:nvPr/>
        </p:nvGrpSpPr>
        <p:grpSpPr>
          <a:xfrm>
            <a:off x="6328962" y="2845838"/>
            <a:ext cx="5487653" cy="1420999"/>
            <a:chOff x="6493710" y="2742104"/>
            <a:chExt cx="5201736" cy="1472937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3D0EC43F-0486-4667-AA2D-2D5FAFFC18C3}"/>
                </a:ext>
              </a:extLst>
            </p:cNvPr>
            <p:cNvSpPr/>
            <p:nvPr/>
          </p:nvSpPr>
          <p:spPr>
            <a:xfrm>
              <a:off x="6493710" y="2742104"/>
              <a:ext cx="5201736" cy="147293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E20D43"/>
                </a:gs>
                <a:gs pos="100000">
                  <a:srgbClr val="F33567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19014D0-42FD-4223-925E-3584DF56FF2F}"/>
                </a:ext>
              </a:extLst>
            </p:cNvPr>
            <p:cNvSpPr/>
            <p:nvPr/>
          </p:nvSpPr>
          <p:spPr>
            <a:xfrm>
              <a:off x="6712559" y="2742104"/>
              <a:ext cx="972699" cy="1378629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3810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47B623A-9651-46C7-9EE0-EC9582A213D1}"/>
                </a:ext>
              </a:extLst>
            </p:cNvPr>
            <p:cNvSpPr/>
            <p:nvPr/>
          </p:nvSpPr>
          <p:spPr>
            <a:xfrm>
              <a:off x="6767359" y="2834293"/>
              <a:ext cx="750917" cy="1090115"/>
            </a:xfrm>
            <a:prstGeom prst="ellipse">
              <a:avLst/>
            </a:prstGeom>
            <a:gradFill flip="none" rotWithShape="1">
              <a:gsLst>
                <a:gs pos="0">
                  <a:srgbClr val="E20D43"/>
                </a:gs>
                <a:gs pos="100000">
                  <a:srgbClr val="F33567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1140C20-45DE-489B-9094-F852AF273DA8}"/>
              </a:ext>
            </a:extLst>
          </p:cNvPr>
          <p:cNvGrpSpPr/>
          <p:nvPr/>
        </p:nvGrpSpPr>
        <p:grpSpPr>
          <a:xfrm>
            <a:off x="7708560" y="2004019"/>
            <a:ext cx="4147940" cy="2248964"/>
            <a:chOff x="7765592" y="4844296"/>
            <a:chExt cx="4130740" cy="219368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990298F-D6E7-4D14-88B2-87B8042E31FA}"/>
                </a:ext>
              </a:extLst>
            </p:cNvPr>
            <p:cNvSpPr txBox="1"/>
            <p:nvPr/>
          </p:nvSpPr>
          <p:spPr>
            <a:xfrm>
              <a:off x="7765592" y="4844296"/>
              <a:ext cx="21175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spc="3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MISSION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CCBF8C3-6D88-4D14-BEF5-B3AD3A0C55BA}"/>
                </a:ext>
              </a:extLst>
            </p:cNvPr>
            <p:cNvSpPr txBox="1"/>
            <p:nvPr/>
          </p:nvSpPr>
          <p:spPr>
            <a:xfrm>
              <a:off x="7816630" y="6047280"/>
              <a:ext cx="4079702" cy="990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TO BUILD AN EXCEPTIONAL INFORMATION MANAGEMENT SYSTEM </a:t>
              </a: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94706C1-87A5-4FF2-BC96-90419E824E95}"/>
              </a:ext>
            </a:extLst>
          </p:cNvPr>
          <p:cNvGrpSpPr/>
          <p:nvPr/>
        </p:nvGrpSpPr>
        <p:grpSpPr>
          <a:xfrm>
            <a:off x="6280789" y="827184"/>
            <a:ext cx="5447667" cy="1303556"/>
            <a:chOff x="6708941" y="800350"/>
            <a:chExt cx="4552042" cy="941612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71F32084-59E0-45BE-8415-5E2DED6FF7E3}"/>
                </a:ext>
              </a:extLst>
            </p:cNvPr>
            <p:cNvSpPr/>
            <p:nvPr/>
          </p:nvSpPr>
          <p:spPr>
            <a:xfrm>
              <a:off x="6724983" y="841962"/>
              <a:ext cx="4536000" cy="900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77ED5B2-1F9E-460E-940A-71583C434235}"/>
                </a:ext>
              </a:extLst>
            </p:cNvPr>
            <p:cNvSpPr/>
            <p:nvPr/>
          </p:nvSpPr>
          <p:spPr>
            <a:xfrm>
              <a:off x="6708941" y="841962"/>
              <a:ext cx="857250" cy="90000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3810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4DB506A-1363-4411-8CD1-40035C74F170}"/>
                </a:ext>
              </a:extLst>
            </p:cNvPr>
            <p:cNvSpPr/>
            <p:nvPr/>
          </p:nvSpPr>
          <p:spPr>
            <a:xfrm>
              <a:off x="6810417" y="943918"/>
              <a:ext cx="663024" cy="69608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AB49E7DB-8705-42D4-9FA5-D6DB068FF75A}"/>
                </a:ext>
              </a:extLst>
            </p:cNvPr>
            <p:cNvGrpSpPr/>
            <p:nvPr/>
          </p:nvGrpSpPr>
          <p:grpSpPr>
            <a:xfrm>
              <a:off x="7651626" y="800350"/>
              <a:ext cx="3515955" cy="861976"/>
              <a:chOff x="7765593" y="4685955"/>
              <a:chExt cx="3515955" cy="861976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D173148-9C7F-43A3-88E6-5BDC3AC9FC47}"/>
                  </a:ext>
                </a:extLst>
              </p:cNvPr>
              <p:cNvSpPr txBox="1"/>
              <p:nvPr/>
            </p:nvSpPr>
            <p:spPr>
              <a:xfrm>
                <a:off x="7927875" y="4685955"/>
                <a:ext cx="2117558" cy="3949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600" b="1" spc="3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VISION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4E382A8-BE23-43BC-88AD-2F62903CFEF7}"/>
                  </a:ext>
                </a:extLst>
              </p:cNvPr>
              <p:cNvSpPr txBox="1"/>
              <p:nvPr/>
            </p:nvSpPr>
            <p:spPr>
              <a:xfrm>
                <a:off x="7765593" y="5036596"/>
                <a:ext cx="3515955" cy="5113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SECURED FINANCIAL SUPPORT FOR WOMEN IN NEED</a:t>
                </a:r>
              </a:p>
            </p:txBody>
          </p:sp>
        </p:grp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C7C5D7C0-E508-4A6B-BD53-02DF1EAB53C4}"/>
              </a:ext>
            </a:extLst>
          </p:cNvPr>
          <p:cNvSpPr/>
          <p:nvPr/>
        </p:nvSpPr>
        <p:spPr>
          <a:xfrm>
            <a:off x="171475" y="5657588"/>
            <a:ext cx="4822946" cy="352424"/>
          </a:xfrm>
          <a:prstGeom prst="ellipse">
            <a:avLst/>
          </a:prstGeom>
          <a:solidFill>
            <a:schemeClr val="bg1">
              <a:lumMod val="8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AE225B2-75F6-4A1D-9994-2BB2177EFA72}"/>
              </a:ext>
            </a:extLst>
          </p:cNvPr>
          <p:cNvSpPr/>
          <p:nvPr/>
        </p:nvSpPr>
        <p:spPr>
          <a:xfrm rot="19560000">
            <a:off x="695606" y="859351"/>
            <a:ext cx="3600000" cy="3600000"/>
          </a:xfrm>
          <a:prstGeom prst="ellipse">
            <a:avLst/>
          </a:prstGeom>
          <a:gradFill flip="none" rotWithShape="1">
            <a:gsLst>
              <a:gs pos="0">
                <a:srgbClr val="0D3055"/>
              </a:gs>
              <a:gs pos="100000">
                <a:srgbClr val="154C89"/>
              </a:gs>
            </a:gsLst>
            <a:lin ang="18900000" scaled="1"/>
            <a:tileRect/>
          </a:gradFill>
          <a:ln>
            <a:noFill/>
          </a:ln>
          <a:effectLst>
            <a:innerShdw blurRad="266700" dist="50800" dir="18900000">
              <a:schemeClr val="tx1">
                <a:lumMod val="95000"/>
                <a:lumOff val="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B581D4-182C-45D1-A758-CD77C7578AAB}"/>
              </a:ext>
            </a:extLst>
          </p:cNvPr>
          <p:cNvGrpSpPr/>
          <p:nvPr/>
        </p:nvGrpSpPr>
        <p:grpSpPr>
          <a:xfrm>
            <a:off x="987880" y="1097941"/>
            <a:ext cx="3769741" cy="4761262"/>
            <a:chOff x="1055606" y="1181445"/>
            <a:chExt cx="3667589" cy="4761262"/>
          </a:xfrm>
          <a:effectLst>
            <a:outerShdw blurRad="190500" dist="50800" dir="3000000" algn="ctr" rotWithShape="0">
              <a:srgbClr val="000000"/>
            </a:outerShdw>
          </a:effectLst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36FAEBA-4A42-470C-90DB-7E9518A8170F}"/>
                </a:ext>
              </a:extLst>
            </p:cNvPr>
            <p:cNvGrpSpPr/>
            <p:nvPr/>
          </p:nvGrpSpPr>
          <p:grpSpPr>
            <a:xfrm rot="21360000" flipH="1">
              <a:off x="3374174" y="3829241"/>
              <a:ext cx="537181" cy="2085475"/>
              <a:chOff x="4256303" y="3707402"/>
              <a:chExt cx="537181" cy="2085475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6D8482F2-9B4D-4BA0-BFA7-02F507A966C4}"/>
                  </a:ext>
                </a:extLst>
              </p:cNvPr>
              <p:cNvSpPr/>
              <p:nvPr/>
            </p:nvSpPr>
            <p:spPr>
              <a:xfrm rot="1500000">
                <a:off x="4256303" y="3707402"/>
                <a:ext cx="216000" cy="2085475"/>
              </a:xfrm>
              <a:prstGeom prst="roundRect">
                <a:avLst>
                  <a:gd name="adj" fmla="val 50000"/>
                </a:avLst>
              </a:prstGeom>
              <a:solidFill>
                <a:srgbClr val="DBAD5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29D5DF2C-C89B-4313-9742-653A668167D8}"/>
                  </a:ext>
                </a:extLst>
              </p:cNvPr>
              <p:cNvSpPr/>
              <p:nvPr/>
            </p:nvSpPr>
            <p:spPr>
              <a:xfrm rot="1500000">
                <a:off x="4577484" y="3995678"/>
                <a:ext cx="216000" cy="132261"/>
              </a:xfrm>
              <a:prstGeom prst="rect">
                <a:avLst/>
              </a:prstGeom>
              <a:solidFill>
                <a:srgbClr val="D28232">
                  <a:alpha val="94000"/>
                </a:srgb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A494AC58-D46E-40C6-A0FC-AA8EFC875524}"/>
                </a:ext>
              </a:extLst>
            </p:cNvPr>
            <p:cNvSpPr/>
            <p:nvPr/>
          </p:nvSpPr>
          <p:spPr>
            <a:xfrm>
              <a:off x="2413742" y="3846029"/>
              <a:ext cx="216000" cy="2085475"/>
            </a:xfrm>
            <a:prstGeom prst="roundRect">
              <a:avLst>
                <a:gd name="adj" fmla="val 50000"/>
              </a:avLst>
            </a:prstGeom>
            <a:solidFill>
              <a:srgbClr val="D28232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06F2A30-47E3-4ADD-8B00-C186D3EFBC1B}"/>
                </a:ext>
              </a:extLst>
            </p:cNvPr>
            <p:cNvGrpSpPr/>
            <p:nvPr/>
          </p:nvGrpSpPr>
          <p:grpSpPr>
            <a:xfrm rot="240000">
              <a:off x="1132128" y="3857232"/>
              <a:ext cx="537181" cy="2085475"/>
              <a:chOff x="4256303" y="3707402"/>
              <a:chExt cx="537181" cy="2085475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F14BD4BF-179F-4E63-93F1-7941AECC7E6F}"/>
                  </a:ext>
                </a:extLst>
              </p:cNvPr>
              <p:cNvSpPr/>
              <p:nvPr/>
            </p:nvSpPr>
            <p:spPr>
              <a:xfrm rot="1500000">
                <a:off x="4256303" y="3707402"/>
                <a:ext cx="216000" cy="2085475"/>
              </a:xfrm>
              <a:prstGeom prst="roundRect">
                <a:avLst>
                  <a:gd name="adj" fmla="val 50000"/>
                </a:avLst>
              </a:prstGeom>
              <a:solidFill>
                <a:srgbClr val="DBAD5B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644E2A1-6135-49D0-966C-1F67BC72A6BA}"/>
                  </a:ext>
                </a:extLst>
              </p:cNvPr>
              <p:cNvSpPr/>
              <p:nvPr/>
            </p:nvSpPr>
            <p:spPr>
              <a:xfrm rot="1500000">
                <a:off x="4577484" y="3995678"/>
                <a:ext cx="216000" cy="132261"/>
              </a:xfrm>
              <a:prstGeom prst="rect">
                <a:avLst/>
              </a:prstGeom>
              <a:solidFill>
                <a:srgbClr val="D28232">
                  <a:alpha val="94000"/>
                </a:srgb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5699C9B-E991-4527-BAFA-387A66C2456D}"/>
                </a:ext>
              </a:extLst>
            </p:cNvPr>
            <p:cNvSpPr/>
            <p:nvPr/>
          </p:nvSpPr>
          <p:spPr>
            <a:xfrm rot="19560000">
              <a:off x="1055606" y="1181445"/>
              <a:ext cx="2880000" cy="2880000"/>
            </a:xfrm>
            <a:prstGeom prst="ellipse">
              <a:avLst/>
            </a:prstGeom>
            <a:gradFill flip="none" rotWithShape="1">
              <a:gsLst>
                <a:gs pos="0">
                  <a:srgbClr val="00A4AC"/>
                </a:gs>
                <a:gs pos="100000">
                  <a:srgbClr val="00C2CC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8BA8045-0504-4FAA-964B-A75615304203}"/>
                </a:ext>
              </a:extLst>
            </p:cNvPr>
            <p:cNvSpPr/>
            <p:nvPr/>
          </p:nvSpPr>
          <p:spPr>
            <a:xfrm rot="19560000">
              <a:off x="1415606" y="1541445"/>
              <a:ext cx="2160000" cy="2160000"/>
            </a:xfrm>
            <a:prstGeom prst="ellipse">
              <a:avLst/>
            </a:prstGeom>
            <a:gradFill flip="none" rotWithShape="1">
              <a:gsLst>
                <a:gs pos="0">
                  <a:srgbClr val="B85A04"/>
                </a:gs>
                <a:gs pos="100000">
                  <a:srgbClr val="FA7E0A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A37C666-2A77-4E55-9A8D-4BA5834A4810}"/>
                </a:ext>
              </a:extLst>
            </p:cNvPr>
            <p:cNvSpPr/>
            <p:nvPr/>
          </p:nvSpPr>
          <p:spPr>
            <a:xfrm rot="19560000">
              <a:off x="1775606" y="1901445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E20D43"/>
                </a:gs>
                <a:gs pos="100000">
                  <a:srgbClr val="F33567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841BC2F-70D6-4D63-A200-411EFE0940D0}"/>
                </a:ext>
              </a:extLst>
            </p:cNvPr>
            <p:cNvSpPr/>
            <p:nvPr/>
          </p:nvSpPr>
          <p:spPr>
            <a:xfrm rot="19560000">
              <a:off x="2135606" y="2261445"/>
              <a:ext cx="720000" cy="720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9BB9067-77C6-4649-B895-0B90B2CB0597}"/>
                </a:ext>
              </a:extLst>
            </p:cNvPr>
            <p:cNvSpPr/>
            <p:nvPr/>
          </p:nvSpPr>
          <p:spPr>
            <a:xfrm rot="19560000">
              <a:off x="2994971" y="2454796"/>
              <a:ext cx="45719" cy="180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28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921268EF-3F12-41FE-9978-8D467A55CF00}"/>
                </a:ext>
              </a:extLst>
            </p:cNvPr>
            <p:cNvGrpSpPr/>
            <p:nvPr/>
          </p:nvGrpSpPr>
          <p:grpSpPr>
            <a:xfrm>
              <a:off x="2224186" y="1191507"/>
              <a:ext cx="2499009" cy="808037"/>
              <a:chOff x="2214170" y="1247356"/>
              <a:chExt cx="2499006" cy="808037"/>
            </a:xfrm>
          </p:grpSpPr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00CBE4DA-2ABE-4EE8-8C30-268400386C17}"/>
                  </a:ext>
                </a:extLst>
              </p:cNvPr>
              <p:cNvSpPr/>
              <p:nvPr/>
            </p:nvSpPr>
            <p:spPr>
              <a:xfrm rot="14160000">
                <a:off x="4345632" y="1177835"/>
                <a:ext cx="115335" cy="256727"/>
              </a:xfrm>
              <a:prstGeom prst="triangle">
                <a:avLst>
                  <a:gd name="adj" fmla="val 0"/>
                </a:avLst>
              </a:prstGeom>
              <a:solidFill>
                <a:srgbClr val="F84E43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2CCB1467-19F7-4C74-912C-C57908694B13}"/>
                  </a:ext>
                </a:extLst>
              </p:cNvPr>
              <p:cNvSpPr/>
              <p:nvPr/>
            </p:nvSpPr>
            <p:spPr>
              <a:xfrm rot="3360000" flipV="1">
                <a:off x="4432091" y="1306016"/>
                <a:ext cx="115335" cy="256727"/>
              </a:xfrm>
              <a:prstGeom prst="triangle">
                <a:avLst>
                  <a:gd name="adj" fmla="val 0"/>
                </a:avLst>
              </a:prstGeom>
              <a:solidFill>
                <a:srgbClr val="2C0502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D603B9E-59BB-47EA-9305-1BA522374FDF}"/>
                  </a:ext>
                </a:extLst>
              </p:cNvPr>
              <p:cNvSpPr/>
              <p:nvPr/>
            </p:nvSpPr>
            <p:spPr>
              <a:xfrm rot="3360000">
                <a:off x="3433879" y="776097"/>
                <a:ext cx="59587" cy="2499006"/>
              </a:xfrm>
              <a:prstGeom prst="roundRect">
                <a:avLst>
                  <a:gd name="adj" fmla="val 50000"/>
                </a:avLst>
              </a:prstGeom>
              <a:solidFill>
                <a:srgbClr val="FB8922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A54445B-F5E8-42E4-AA94-DD9F9CF93239}"/>
                  </a:ext>
                </a:extLst>
              </p:cNvPr>
              <p:cNvSpPr/>
              <p:nvPr/>
            </p:nvSpPr>
            <p:spPr>
              <a:xfrm rot="3360000">
                <a:off x="4572350" y="1219415"/>
                <a:ext cx="45720" cy="101601"/>
              </a:xfrm>
              <a:custGeom>
                <a:avLst/>
                <a:gdLst>
                  <a:gd name="connsiteX0" fmla="*/ 0 w 45720"/>
                  <a:gd name="connsiteY0" fmla="*/ 101601 h 101601"/>
                  <a:gd name="connsiteX1" fmla="*/ 0 w 45720"/>
                  <a:gd name="connsiteY1" fmla="*/ 22861 h 101601"/>
                  <a:gd name="connsiteX2" fmla="*/ 22860 w 45720"/>
                  <a:gd name="connsiteY2" fmla="*/ 0 h 101601"/>
                  <a:gd name="connsiteX3" fmla="*/ 45720 w 45720"/>
                  <a:gd name="connsiteY3" fmla="*/ 22861 h 101601"/>
                  <a:gd name="connsiteX4" fmla="*/ 45720 w 45720"/>
                  <a:gd name="connsiteY4" fmla="*/ 101601 h 10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20" h="101601">
                    <a:moveTo>
                      <a:pt x="0" y="101601"/>
                    </a:moveTo>
                    <a:lnTo>
                      <a:pt x="0" y="22861"/>
                    </a:lnTo>
                    <a:cubicBezTo>
                      <a:pt x="0" y="10237"/>
                      <a:pt x="10235" y="0"/>
                      <a:pt x="22860" y="0"/>
                    </a:cubicBezTo>
                    <a:cubicBezTo>
                      <a:pt x="35485" y="0"/>
                      <a:pt x="45720" y="10237"/>
                      <a:pt x="45720" y="22861"/>
                    </a:cubicBezTo>
                    <a:lnTo>
                      <a:pt x="45720" y="101601"/>
                    </a:lnTo>
                    <a:close/>
                  </a:path>
                </a:pathLst>
              </a:custGeom>
              <a:solidFill>
                <a:srgbClr val="3D1E01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A790D11-2C0D-489F-BB8F-263BF07FE7A2}"/>
              </a:ext>
            </a:extLst>
          </p:cNvPr>
          <p:cNvSpPr txBox="1"/>
          <p:nvPr/>
        </p:nvSpPr>
        <p:spPr>
          <a:xfrm>
            <a:off x="7894741" y="2716016"/>
            <a:ext cx="3630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MISSION</a:t>
            </a:r>
          </a:p>
        </p:txBody>
      </p:sp>
    </p:spTree>
    <p:extLst>
      <p:ext uri="{BB962C8B-B14F-4D97-AF65-F5344CB8AC3E}">
        <p14:creationId xmlns:p14="http://schemas.microsoft.com/office/powerpoint/2010/main" val="74433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2000">
              <a:schemeClr val="bg1"/>
            </a:gs>
            <a:gs pos="43564">
              <a:srgbClr val="FFFFFF"/>
            </a:gs>
            <a:gs pos="4000">
              <a:schemeClr val="bg1"/>
            </a:gs>
            <a:gs pos="2000">
              <a:schemeClr val="bg1"/>
            </a:gs>
            <a:gs pos="97000">
              <a:schemeClr val="bg1">
                <a:lumMod val="6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EBC68551-BFCA-4831-B6EF-F702848FFCF3}"/>
              </a:ext>
            </a:extLst>
          </p:cNvPr>
          <p:cNvSpPr/>
          <p:nvPr/>
        </p:nvSpPr>
        <p:spPr>
          <a:xfrm>
            <a:off x="4372886" y="1581446"/>
            <a:ext cx="3649644" cy="731845"/>
          </a:xfrm>
          <a:prstGeom prst="flowChartAlternateProcess">
            <a:avLst/>
          </a:prstGeom>
          <a:solidFill>
            <a:srgbClr val="FFC000"/>
          </a:solidFill>
          <a:effectLst>
            <a:glow rad="165100">
              <a:schemeClr val="accent4">
                <a:lumMod val="60000"/>
                <a:lumOff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C81FC6B6-0AB3-4AFB-BDB5-A50E313111B8}"/>
              </a:ext>
            </a:extLst>
          </p:cNvPr>
          <p:cNvSpPr/>
          <p:nvPr/>
        </p:nvSpPr>
        <p:spPr>
          <a:xfrm>
            <a:off x="4275994" y="2965133"/>
            <a:ext cx="3793603" cy="858168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glow rad="482600">
              <a:schemeClr val="accent2">
                <a:lumMod val="40000"/>
                <a:lumOff val="60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0506C0F9-FE82-4700-9BB7-3F055549A6BE}"/>
              </a:ext>
            </a:extLst>
          </p:cNvPr>
          <p:cNvSpPr/>
          <p:nvPr/>
        </p:nvSpPr>
        <p:spPr>
          <a:xfrm>
            <a:off x="4368625" y="4355399"/>
            <a:ext cx="3793604" cy="1001945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  <a:effectLst>
            <a:glow rad="190500">
              <a:schemeClr val="accent6"/>
            </a:glow>
          </a:effectLst>
          <a:scene3d>
            <a:camera prst="orthographicFront"/>
            <a:lightRig rig="threePt" dir="t"/>
          </a:scene3d>
          <a:sp3d>
            <a:bevelT/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17622652-B43A-45B5-B077-E59C01E5A7A5}"/>
              </a:ext>
            </a:extLst>
          </p:cNvPr>
          <p:cNvSpPr/>
          <p:nvPr/>
        </p:nvSpPr>
        <p:spPr>
          <a:xfrm>
            <a:off x="4508499" y="5939491"/>
            <a:ext cx="3686690" cy="800366"/>
          </a:xfrm>
          <a:prstGeom prst="flowChartAlternateProcess">
            <a:avLst/>
          </a:prstGeom>
          <a:solidFill>
            <a:srgbClr val="002060"/>
          </a:solidFill>
          <a:effectLst>
            <a:glow rad="139700">
              <a:schemeClr val="accent1"/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E9847CD1-A262-4933-AD9A-97B1272A414D}"/>
              </a:ext>
            </a:extLst>
          </p:cNvPr>
          <p:cNvSpPr/>
          <p:nvPr/>
        </p:nvSpPr>
        <p:spPr>
          <a:xfrm>
            <a:off x="5884721" y="2352103"/>
            <a:ext cx="608947" cy="578452"/>
          </a:xfrm>
          <a:prstGeom prst="downArrow">
            <a:avLst/>
          </a:prstGeom>
          <a:solidFill>
            <a:schemeClr val="tx1"/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5E448AFF-0C3B-4957-8914-9FA67B218362}"/>
              </a:ext>
            </a:extLst>
          </p:cNvPr>
          <p:cNvSpPr/>
          <p:nvPr/>
        </p:nvSpPr>
        <p:spPr>
          <a:xfrm>
            <a:off x="5901749" y="3807567"/>
            <a:ext cx="591919" cy="509020"/>
          </a:xfrm>
          <a:prstGeom prst="downArrow">
            <a:avLst/>
          </a:prstGeom>
          <a:solidFill>
            <a:schemeClr val="tx1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EFC048F9-2A98-4295-BDDC-FDFE401CC136}"/>
              </a:ext>
            </a:extLst>
          </p:cNvPr>
          <p:cNvSpPr/>
          <p:nvPr/>
        </p:nvSpPr>
        <p:spPr>
          <a:xfrm>
            <a:off x="5995375" y="5395336"/>
            <a:ext cx="542963" cy="560269"/>
          </a:xfrm>
          <a:prstGeom prst="downArrow">
            <a:avLst/>
          </a:prstGeom>
          <a:solidFill>
            <a:schemeClr val="tx1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3F7342-3D8F-4A78-8131-7A6D8A726FC6}"/>
              </a:ext>
            </a:extLst>
          </p:cNvPr>
          <p:cNvSpPr txBox="1"/>
          <p:nvPr/>
        </p:nvSpPr>
        <p:spPr>
          <a:xfrm>
            <a:off x="3703536" y="1599267"/>
            <a:ext cx="3952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                    </a:t>
            </a:r>
            <a:r>
              <a:rPr lang="en-US" sz="3200" b="1" dirty="0">
                <a:solidFill>
                  <a:schemeClr val="bg1"/>
                </a:solidFill>
              </a:rPr>
              <a:t>RMK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FAB16D-448C-4142-9B9A-4CF611F2F706}"/>
              </a:ext>
            </a:extLst>
          </p:cNvPr>
          <p:cNvSpPr txBox="1"/>
          <p:nvPr/>
        </p:nvSpPr>
        <p:spPr>
          <a:xfrm>
            <a:off x="4034459" y="2584820"/>
            <a:ext cx="2592371" cy="40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DDCDC5C-5AC1-4785-865E-4644543097F8}"/>
              </a:ext>
            </a:extLst>
          </p:cNvPr>
          <p:cNvSpPr txBox="1"/>
          <p:nvPr/>
        </p:nvSpPr>
        <p:spPr>
          <a:xfrm>
            <a:off x="3946916" y="2604940"/>
            <a:ext cx="2592371" cy="40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05D54C-B570-4DE0-B6B9-74C74A9D1A63}"/>
              </a:ext>
            </a:extLst>
          </p:cNvPr>
          <p:cNvSpPr txBox="1"/>
          <p:nvPr/>
        </p:nvSpPr>
        <p:spPr>
          <a:xfrm>
            <a:off x="4150808" y="3054731"/>
            <a:ext cx="4208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NGO DARPAN PORTAL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A1A1D4-8521-403F-8C42-E5662DF4635F}"/>
              </a:ext>
            </a:extLst>
          </p:cNvPr>
          <p:cNvSpPr txBox="1"/>
          <p:nvPr/>
        </p:nvSpPr>
        <p:spPr>
          <a:xfrm>
            <a:off x="4786111" y="4493182"/>
            <a:ext cx="3026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       </a:t>
            </a:r>
            <a:r>
              <a:rPr lang="en-US" sz="3200" b="1" dirty="0">
                <a:solidFill>
                  <a:schemeClr val="bg1"/>
                </a:solidFill>
              </a:rPr>
              <a:t>NGO’S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4C824D-7331-4D21-AE26-87F075344DEE}"/>
              </a:ext>
            </a:extLst>
          </p:cNvPr>
          <p:cNvSpPr txBox="1"/>
          <p:nvPr/>
        </p:nvSpPr>
        <p:spPr>
          <a:xfrm>
            <a:off x="4697955" y="5993597"/>
            <a:ext cx="3507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WOMEN IN NEED</a:t>
            </a:r>
          </a:p>
        </p:txBody>
      </p:sp>
      <p:sp>
        <p:nvSpPr>
          <p:cNvPr id="42" name="Arrow: Curved Right 41">
            <a:extLst>
              <a:ext uri="{FF2B5EF4-FFF2-40B4-BE49-F238E27FC236}">
                <a16:creationId xmlns:a16="http://schemas.microsoft.com/office/drawing/2014/main" id="{FC8A4E85-E326-4F74-8DC6-2E7F59F39518}"/>
              </a:ext>
            </a:extLst>
          </p:cNvPr>
          <p:cNvSpPr/>
          <p:nvPr/>
        </p:nvSpPr>
        <p:spPr>
          <a:xfrm flipH="1">
            <a:off x="8215573" y="4456077"/>
            <a:ext cx="1161692" cy="2401923"/>
          </a:xfrm>
          <a:prstGeom prst="curvedRightArrow">
            <a:avLst/>
          </a:prstGeom>
          <a:solidFill>
            <a:schemeClr val="tx1"/>
          </a:solidFill>
          <a:scene3d>
            <a:camera prst="orthographicFront"/>
            <a:lightRig rig="threePt" dir="t">
              <a:rot lat="0" lon="0" rev="5400000"/>
            </a:lightRig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Arrow: Curved Right 42">
            <a:extLst>
              <a:ext uri="{FF2B5EF4-FFF2-40B4-BE49-F238E27FC236}">
                <a16:creationId xmlns:a16="http://schemas.microsoft.com/office/drawing/2014/main" id="{C5427178-06A4-4177-913C-718A3327D361}"/>
              </a:ext>
            </a:extLst>
          </p:cNvPr>
          <p:cNvSpPr/>
          <p:nvPr/>
        </p:nvSpPr>
        <p:spPr>
          <a:xfrm>
            <a:off x="2234549" y="1736016"/>
            <a:ext cx="2138337" cy="5003841"/>
          </a:xfrm>
          <a:prstGeom prst="curved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scene3d>
            <a:camera prst="orthographicFront"/>
            <a:lightRig rig="sunset" dir="t">
              <a:rot lat="0" lon="0" rev="7800000"/>
            </a:lightRig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4" name="Graphic 53" descr="Questions">
            <a:extLst>
              <a:ext uri="{FF2B5EF4-FFF2-40B4-BE49-F238E27FC236}">
                <a16:creationId xmlns:a16="http://schemas.microsoft.com/office/drawing/2014/main" id="{2629E722-1B45-4232-9B9E-B313C2349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53162" y="4959699"/>
            <a:ext cx="1035871" cy="1157651"/>
          </a:xfrm>
          <a:prstGeom prst="rect">
            <a:avLst/>
          </a:prstGeom>
        </p:spPr>
      </p:pic>
      <p:pic>
        <p:nvPicPr>
          <p:cNvPr id="55" name="Graphic 54" descr="Questions">
            <a:extLst>
              <a:ext uri="{FF2B5EF4-FFF2-40B4-BE49-F238E27FC236}">
                <a16:creationId xmlns:a16="http://schemas.microsoft.com/office/drawing/2014/main" id="{D2402047-2470-43DE-8ACD-9D66CB70C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553" y="3117120"/>
            <a:ext cx="1178345" cy="12033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7422ED-9570-460F-8EAE-ADEA67878ECE}"/>
              </a:ext>
            </a:extLst>
          </p:cNvPr>
          <p:cNvSpPr txBox="1"/>
          <p:nvPr/>
        </p:nvSpPr>
        <p:spPr>
          <a:xfrm>
            <a:off x="1146327" y="204623"/>
            <a:ext cx="10217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WHY DEVELOPING THIS KIND OF SOFTWARE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071681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6" grpId="0" animBg="1"/>
      <p:bldP spid="17" grpId="0" animBg="1"/>
      <p:bldP spid="18" grpId="0" animBg="1"/>
      <p:bldP spid="42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AF9F9D-E5B0-4E8C-8295-E4D4B5190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31" y="510006"/>
            <a:ext cx="5546417" cy="55464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3CAF0F-2C8C-4DAF-ABF5-94720559F41E}"/>
              </a:ext>
            </a:extLst>
          </p:cNvPr>
          <p:cNvSpPr txBox="1"/>
          <p:nvPr/>
        </p:nvSpPr>
        <p:spPr>
          <a:xfrm>
            <a:off x="6335143" y="2775382"/>
            <a:ext cx="530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OUR  SOLUTION</a:t>
            </a:r>
          </a:p>
        </p:txBody>
      </p:sp>
    </p:spTree>
    <p:extLst>
      <p:ext uri="{BB962C8B-B14F-4D97-AF65-F5344CB8AC3E}">
        <p14:creationId xmlns:p14="http://schemas.microsoft.com/office/powerpoint/2010/main" val="171240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775BBE-648E-43F5-9007-5144098B23ED}"/>
              </a:ext>
            </a:extLst>
          </p:cNvPr>
          <p:cNvSpPr/>
          <p:nvPr/>
        </p:nvSpPr>
        <p:spPr>
          <a:xfrm>
            <a:off x="2651108" y="5154495"/>
            <a:ext cx="6330984" cy="140784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0"/>
                </a:schemeClr>
              </a:gs>
              <a:gs pos="83000">
                <a:schemeClr val="tx1">
                  <a:lumMod val="75000"/>
                  <a:lumOff val="25000"/>
                  <a:alpha val="86000"/>
                </a:schemeClr>
              </a:gs>
            </a:gsLst>
            <a:lin ang="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4BFD768-8016-44F5-A9AB-BFD03C3AD7CB}"/>
              </a:ext>
            </a:extLst>
          </p:cNvPr>
          <p:cNvSpPr/>
          <p:nvPr/>
        </p:nvSpPr>
        <p:spPr>
          <a:xfrm>
            <a:off x="5007992" y="5257839"/>
            <a:ext cx="3368138" cy="869324"/>
          </a:xfrm>
          <a:custGeom>
            <a:avLst/>
            <a:gdLst>
              <a:gd name="connsiteX0" fmla="*/ 1 w 3368138"/>
              <a:gd name="connsiteY0" fmla="*/ 0 h 869324"/>
              <a:gd name="connsiteX1" fmla="*/ 3368138 w 3368138"/>
              <a:gd name="connsiteY1" fmla="*/ 0 h 869324"/>
              <a:gd name="connsiteX2" fmla="*/ 3368138 w 3368138"/>
              <a:gd name="connsiteY2" fmla="*/ 579549 h 869324"/>
              <a:gd name="connsiteX3" fmla="*/ 1684069 w 3368138"/>
              <a:gd name="connsiteY3" fmla="*/ 869324 h 869324"/>
              <a:gd name="connsiteX4" fmla="*/ 0 w 3368138"/>
              <a:gd name="connsiteY4" fmla="*/ 579549 h 869324"/>
              <a:gd name="connsiteX5" fmla="*/ 1 w 3368138"/>
              <a:gd name="connsiteY5" fmla="*/ 579547 h 869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68138" h="869324">
                <a:moveTo>
                  <a:pt x="1" y="0"/>
                </a:moveTo>
                <a:lnTo>
                  <a:pt x="3368138" y="0"/>
                </a:lnTo>
                <a:lnTo>
                  <a:pt x="3368138" y="579549"/>
                </a:lnTo>
                <a:cubicBezTo>
                  <a:pt x="3368138" y="739587"/>
                  <a:pt x="2614155" y="869324"/>
                  <a:pt x="1684069" y="869324"/>
                </a:cubicBezTo>
                <a:cubicBezTo>
                  <a:pt x="753983" y="869324"/>
                  <a:pt x="0" y="739587"/>
                  <a:pt x="0" y="579549"/>
                </a:cubicBezTo>
                <a:lnTo>
                  <a:pt x="1" y="579547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7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890664-597D-4C09-B778-C5E5266D4AF3}"/>
              </a:ext>
            </a:extLst>
          </p:cNvPr>
          <p:cNvSpPr/>
          <p:nvPr/>
        </p:nvSpPr>
        <p:spPr>
          <a:xfrm>
            <a:off x="5022758" y="5042358"/>
            <a:ext cx="3368137" cy="579549"/>
          </a:xfrm>
          <a:prstGeom prst="ellipse">
            <a:avLst/>
          </a:prstGeom>
          <a:gradFill>
            <a:gsLst>
              <a:gs pos="0">
                <a:srgbClr val="BFA8D6"/>
              </a:gs>
              <a:gs pos="83000">
                <a:srgbClr val="9690CB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636DD7C-B9FD-48FE-855D-CBF632F36687}"/>
              </a:ext>
            </a:extLst>
          </p:cNvPr>
          <p:cNvGrpSpPr/>
          <p:nvPr/>
        </p:nvGrpSpPr>
        <p:grpSpPr>
          <a:xfrm>
            <a:off x="3759921" y="4163837"/>
            <a:ext cx="4113358" cy="1516085"/>
            <a:chOff x="1378854" y="1712890"/>
            <a:chExt cx="4113358" cy="1516085"/>
          </a:xfrm>
          <a:effectLst>
            <a:outerShdw blurRad="50800" dist="50800" dir="5400000" algn="ctr" rotWithShape="0">
              <a:srgbClr val="9999FF"/>
            </a:outerShdw>
          </a:effectLst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F7929EE-F623-4D68-B999-8A57445141F6}"/>
                </a:ext>
              </a:extLst>
            </p:cNvPr>
            <p:cNvSpPr/>
            <p:nvPr/>
          </p:nvSpPr>
          <p:spPr>
            <a:xfrm>
              <a:off x="1378854" y="1928282"/>
              <a:ext cx="4113358" cy="1300693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83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AFE90E-C1D4-4256-B934-A55DF55FB621}"/>
                </a:ext>
              </a:extLst>
            </p:cNvPr>
            <p:cNvSpPr/>
            <p:nvPr/>
          </p:nvSpPr>
          <p:spPr>
            <a:xfrm>
              <a:off x="1654620" y="2002663"/>
              <a:ext cx="3368138" cy="869324"/>
            </a:xfrm>
            <a:custGeom>
              <a:avLst/>
              <a:gdLst>
                <a:gd name="connsiteX0" fmla="*/ 1 w 3368138"/>
                <a:gd name="connsiteY0" fmla="*/ 0 h 869324"/>
                <a:gd name="connsiteX1" fmla="*/ 3368138 w 3368138"/>
                <a:gd name="connsiteY1" fmla="*/ 0 h 869324"/>
                <a:gd name="connsiteX2" fmla="*/ 3368138 w 3368138"/>
                <a:gd name="connsiteY2" fmla="*/ 579549 h 869324"/>
                <a:gd name="connsiteX3" fmla="*/ 1684069 w 3368138"/>
                <a:gd name="connsiteY3" fmla="*/ 869324 h 869324"/>
                <a:gd name="connsiteX4" fmla="*/ 0 w 3368138"/>
                <a:gd name="connsiteY4" fmla="*/ 579549 h 869324"/>
                <a:gd name="connsiteX5" fmla="*/ 1 w 3368138"/>
                <a:gd name="connsiteY5" fmla="*/ 579547 h 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8138" h="869324">
                  <a:moveTo>
                    <a:pt x="1" y="0"/>
                  </a:moveTo>
                  <a:lnTo>
                    <a:pt x="3368138" y="0"/>
                  </a:lnTo>
                  <a:lnTo>
                    <a:pt x="3368138" y="579549"/>
                  </a:lnTo>
                  <a:cubicBezTo>
                    <a:pt x="3368138" y="739587"/>
                    <a:pt x="2614155" y="869324"/>
                    <a:pt x="1684069" y="869324"/>
                  </a:cubicBezTo>
                  <a:cubicBezTo>
                    <a:pt x="753983" y="869324"/>
                    <a:pt x="0" y="739587"/>
                    <a:pt x="0" y="579549"/>
                  </a:cubicBezTo>
                  <a:lnTo>
                    <a:pt x="1" y="57954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97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64663EA-60CB-4EE2-9E85-F2D341F86A30}"/>
                </a:ext>
              </a:extLst>
            </p:cNvPr>
            <p:cNvSpPr/>
            <p:nvPr/>
          </p:nvSpPr>
          <p:spPr>
            <a:xfrm>
              <a:off x="1654623" y="1712890"/>
              <a:ext cx="3368137" cy="579549"/>
            </a:xfrm>
            <a:prstGeom prst="ellipse">
              <a:avLst/>
            </a:prstGeom>
            <a:gradFill>
              <a:gsLst>
                <a:gs pos="0">
                  <a:srgbClr val="94C8D8"/>
                </a:gs>
                <a:gs pos="83000">
                  <a:srgbClr val="7AB5DB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BE2B354-A6D0-437A-84FD-ED864F66F4CD}"/>
              </a:ext>
            </a:extLst>
          </p:cNvPr>
          <p:cNvGrpSpPr/>
          <p:nvPr/>
        </p:nvGrpSpPr>
        <p:grpSpPr>
          <a:xfrm>
            <a:off x="2772391" y="3346723"/>
            <a:ext cx="4113358" cy="1516085"/>
            <a:chOff x="1378854" y="1712890"/>
            <a:chExt cx="4113358" cy="1516085"/>
          </a:xfrm>
          <a:effectLst>
            <a:outerShdw blurRad="50800" dist="50800" dir="5400000" algn="ctr" rotWithShape="0">
              <a:schemeClr val="accent6">
                <a:lumMod val="60000"/>
                <a:lumOff val="40000"/>
              </a:schemeClr>
            </a:outerShdw>
          </a:effectLst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AF46755-C5FA-478A-B98C-DCDB19ABA69B}"/>
                </a:ext>
              </a:extLst>
            </p:cNvPr>
            <p:cNvSpPr/>
            <p:nvPr/>
          </p:nvSpPr>
          <p:spPr>
            <a:xfrm>
              <a:off x="1378854" y="1928282"/>
              <a:ext cx="4113358" cy="1300693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83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C3B6C6-1BBE-4C10-B4FE-BC33717D09CE}"/>
                </a:ext>
              </a:extLst>
            </p:cNvPr>
            <p:cNvSpPr/>
            <p:nvPr/>
          </p:nvSpPr>
          <p:spPr>
            <a:xfrm>
              <a:off x="1654620" y="2002663"/>
              <a:ext cx="3368138" cy="869324"/>
            </a:xfrm>
            <a:custGeom>
              <a:avLst/>
              <a:gdLst>
                <a:gd name="connsiteX0" fmla="*/ 1 w 3368138"/>
                <a:gd name="connsiteY0" fmla="*/ 0 h 869324"/>
                <a:gd name="connsiteX1" fmla="*/ 3368138 w 3368138"/>
                <a:gd name="connsiteY1" fmla="*/ 0 h 869324"/>
                <a:gd name="connsiteX2" fmla="*/ 3368138 w 3368138"/>
                <a:gd name="connsiteY2" fmla="*/ 579549 h 869324"/>
                <a:gd name="connsiteX3" fmla="*/ 1684069 w 3368138"/>
                <a:gd name="connsiteY3" fmla="*/ 869324 h 869324"/>
                <a:gd name="connsiteX4" fmla="*/ 0 w 3368138"/>
                <a:gd name="connsiteY4" fmla="*/ 579549 h 869324"/>
                <a:gd name="connsiteX5" fmla="*/ 1 w 3368138"/>
                <a:gd name="connsiteY5" fmla="*/ 579547 h 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8138" h="869324">
                  <a:moveTo>
                    <a:pt x="1" y="0"/>
                  </a:moveTo>
                  <a:lnTo>
                    <a:pt x="3368138" y="0"/>
                  </a:lnTo>
                  <a:lnTo>
                    <a:pt x="3368138" y="579549"/>
                  </a:lnTo>
                  <a:cubicBezTo>
                    <a:pt x="3368138" y="739587"/>
                    <a:pt x="2614155" y="869324"/>
                    <a:pt x="1684069" y="869324"/>
                  </a:cubicBezTo>
                  <a:cubicBezTo>
                    <a:pt x="753983" y="869324"/>
                    <a:pt x="0" y="739587"/>
                    <a:pt x="0" y="579549"/>
                  </a:cubicBezTo>
                  <a:lnTo>
                    <a:pt x="1" y="57954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97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8F740B4-1491-4ACE-92C1-9717DE5BE640}"/>
                </a:ext>
              </a:extLst>
            </p:cNvPr>
            <p:cNvSpPr/>
            <p:nvPr/>
          </p:nvSpPr>
          <p:spPr>
            <a:xfrm>
              <a:off x="1654623" y="1712890"/>
              <a:ext cx="3368137" cy="579549"/>
            </a:xfrm>
            <a:prstGeom prst="ellipse">
              <a:avLst/>
            </a:prstGeom>
            <a:gradFill>
              <a:gsLst>
                <a:gs pos="0">
                  <a:srgbClr val="9CD4AD"/>
                </a:gs>
                <a:gs pos="83000">
                  <a:srgbClr val="82C798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E4A1C59-02AE-4A76-BE2D-33698BA9DD33}"/>
              </a:ext>
            </a:extLst>
          </p:cNvPr>
          <p:cNvGrpSpPr/>
          <p:nvPr/>
        </p:nvGrpSpPr>
        <p:grpSpPr>
          <a:xfrm>
            <a:off x="2042875" y="2507831"/>
            <a:ext cx="4113358" cy="1516085"/>
            <a:chOff x="1378854" y="1712890"/>
            <a:chExt cx="4113358" cy="1516085"/>
          </a:xfrm>
          <a:effectLst>
            <a:outerShdw blurRad="50800" dist="50800" dir="5400000" algn="ctr" rotWithShape="0">
              <a:srgbClr val="FFC000"/>
            </a:outerShdw>
          </a:effectLst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96BB0EC-259F-49D9-8C8B-6ADF711BBDDC}"/>
                </a:ext>
              </a:extLst>
            </p:cNvPr>
            <p:cNvSpPr/>
            <p:nvPr/>
          </p:nvSpPr>
          <p:spPr>
            <a:xfrm>
              <a:off x="1378854" y="1928282"/>
              <a:ext cx="4113358" cy="1300693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83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0E383D8-5E40-47CF-AD67-475E16BFEDA1}"/>
                </a:ext>
              </a:extLst>
            </p:cNvPr>
            <p:cNvSpPr/>
            <p:nvPr/>
          </p:nvSpPr>
          <p:spPr>
            <a:xfrm>
              <a:off x="1654620" y="2002663"/>
              <a:ext cx="3368138" cy="869324"/>
            </a:xfrm>
            <a:custGeom>
              <a:avLst/>
              <a:gdLst>
                <a:gd name="connsiteX0" fmla="*/ 1 w 3368138"/>
                <a:gd name="connsiteY0" fmla="*/ 0 h 869324"/>
                <a:gd name="connsiteX1" fmla="*/ 3368138 w 3368138"/>
                <a:gd name="connsiteY1" fmla="*/ 0 h 869324"/>
                <a:gd name="connsiteX2" fmla="*/ 3368138 w 3368138"/>
                <a:gd name="connsiteY2" fmla="*/ 579549 h 869324"/>
                <a:gd name="connsiteX3" fmla="*/ 1684069 w 3368138"/>
                <a:gd name="connsiteY3" fmla="*/ 869324 h 869324"/>
                <a:gd name="connsiteX4" fmla="*/ 0 w 3368138"/>
                <a:gd name="connsiteY4" fmla="*/ 579549 h 869324"/>
                <a:gd name="connsiteX5" fmla="*/ 1 w 3368138"/>
                <a:gd name="connsiteY5" fmla="*/ 579547 h 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8138" h="869324">
                  <a:moveTo>
                    <a:pt x="1" y="0"/>
                  </a:moveTo>
                  <a:lnTo>
                    <a:pt x="3368138" y="0"/>
                  </a:lnTo>
                  <a:lnTo>
                    <a:pt x="3368138" y="579549"/>
                  </a:lnTo>
                  <a:cubicBezTo>
                    <a:pt x="3368138" y="739587"/>
                    <a:pt x="2614155" y="869324"/>
                    <a:pt x="1684069" y="869324"/>
                  </a:cubicBezTo>
                  <a:cubicBezTo>
                    <a:pt x="753983" y="869324"/>
                    <a:pt x="0" y="739587"/>
                    <a:pt x="0" y="579549"/>
                  </a:cubicBezTo>
                  <a:lnTo>
                    <a:pt x="1" y="57954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97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D7D6FF-B2AE-42C5-8B17-5AA99BB95AF2}"/>
                </a:ext>
              </a:extLst>
            </p:cNvPr>
            <p:cNvSpPr/>
            <p:nvPr/>
          </p:nvSpPr>
          <p:spPr>
            <a:xfrm>
              <a:off x="1654623" y="1712890"/>
              <a:ext cx="3368137" cy="579549"/>
            </a:xfrm>
            <a:prstGeom prst="ellipse">
              <a:avLst/>
            </a:prstGeom>
            <a:gradFill>
              <a:gsLst>
                <a:gs pos="0">
                  <a:srgbClr val="F2EA84"/>
                </a:gs>
                <a:gs pos="83000">
                  <a:srgbClr val="FFC748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A860D49-B31F-4D2D-8179-EF7705E09CC6}"/>
              </a:ext>
            </a:extLst>
          </p:cNvPr>
          <p:cNvGrpSpPr/>
          <p:nvPr/>
        </p:nvGrpSpPr>
        <p:grpSpPr>
          <a:xfrm>
            <a:off x="1378854" y="1712890"/>
            <a:ext cx="4113358" cy="1516085"/>
            <a:chOff x="1378854" y="1712890"/>
            <a:chExt cx="4113358" cy="1516085"/>
          </a:xfrm>
          <a:effectLst>
            <a:outerShdw blurRad="50800" dist="50800" dir="5400000" algn="ctr" rotWithShape="0">
              <a:srgbClr val="FF7C80"/>
            </a:outerShdw>
          </a:effectLst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BD01F09-8E33-4950-A9C1-AE03EDE890CB}"/>
                </a:ext>
              </a:extLst>
            </p:cNvPr>
            <p:cNvSpPr/>
            <p:nvPr/>
          </p:nvSpPr>
          <p:spPr>
            <a:xfrm>
              <a:off x="1378854" y="1928282"/>
              <a:ext cx="4113358" cy="1300693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83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EB018CF-3BA4-4270-A259-13391C75866E}"/>
                </a:ext>
              </a:extLst>
            </p:cNvPr>
            <p:cNvSpPr/>
            <p:nvPr/>
          </p:nvSpPr>
          <p:spPr>
            <a:xfrm>
              <a:off x="1654620" y="2002663"/>
              <a:ext cx="3368138" cy="869324"/>
            </a:xfrm>
            <a:custGeom>
              <a:avLst/>
              <a:gdLst>
                <a:gd name="connsiteX0" fmla="*/ 1 w 3368138"/>
                <a:gd name="connsiteY0" fmla="*/ 0 h 869324"/>
                <a:gd name="connsiteX1" fmla="*/ 3368138 w 3368138"/>
                <a:gd name="connsiteY1" fmla="*/ 0 h 869324"/>
                <a:gd name="connsiteX2" fmla="*/ 3368138 w 3368138"/>
                <a:gd name="connsiteY2" fmla="*/ 579549 h 869324"/>
                <a:gd name="connsiteX3" fmla="*/ 1684069 w 3368138"/>
                <a:gd name="connsiteY3" fmla="*/ 869324 h 869324"/>
                <a:gd name="connsiteX4" fmla="*/ 0 w 3368138"/>
                <a:gd name="connsiteY4" fmla="*/ 579549 h 869324"/>
                <a:gd name="connsiteX5" fmla="*/ 1 w 3368138"/>
                <a:gd name="connsiteY5" fmla="*/ 579547 h 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8138" h="869324">
                  <a:moveTo>
                    <a:pt x="1" y="0"/>
                  </a:moveTo>
                  <a:lnTo>
                    <a:pt x="3368138" y="0"/>
                  </a:lnTo>
                  <a:lnTo>
                    <a:pt x="3368138" y="579549"/>
                  </a:lnTo>
                  <a:cubicBezTo>
                    <a:pt x="3368138" y="739587"/>
                    <a:pt x="2614155" y="869324"/>
                    <a:pt x="1684069" y="869324"/>
                  </a:cubicBezTo>
                  <a:cubicBezTo>
                    <a:pt x="753983" y="869324"/>
                    <a:pt x="0" y="739587"/>
                    <a:pt x="0" y="579549"/>
                  </a:cubicBezTo>
                  <a:lnTo>
                    <a:pt x="1" y="57954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97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3245D02-66B5-459D-8C6E-7384E4B8FEB1}"/>
                </a:ext>
              </a:extLst>
            </p:cNvPr>
            <p:cNvSpPr/>
            <p:nvPr/>
          </p:nvSpPr>
          <p:spPr>
            <a:xfrm>
              <a:off x="1654623" y="1712890"/>
              <a:ext cx="3368137" cy="579549"/>
            </a:xfrm>
            <a:prstGeom prst="ellipse">
              <a:avLst/>
            </a:prstGeom>
            <a:gradFill>
              <a:gsLst>
                <a:gs pos="0">
                  <a:srgbClr val="FDA28F"/>
                </a:gs>
                <a:gs pos="83000">
                  <a:srgbClr val="FF4F65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EE8E013F-B38B-41E6-A455-F56A03D22148}"/>
              </a:ext>
            </a:extLst>
          </p:cNvPr>
          <p:cNvSpPr/>
          <p:nvPr/>
        </p:nvSpPr>
        <p:spPr>
          <a:xfrm>
            <a:off x="2407193" y="1801777"/>
            <a:ext cx="1862991" cy="40177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Graphic 72" descr="Lights On">
            <a:extLst>
              <a:ext uri="{FF2B5EF4-FFF2-40B4-BE49-F238E27FC236}">
                <a16:creationId xmlns:a16="http://schemas.microsoft.com/office/drawing/2014/main" id="{CA1DDA75-F7A5-42FA-902E-1F1ADC3FB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34596" y="3874289"/>
            <a:ext cx="421638" cy="421638"/>
          </a:xfrm>
          <a:prstGeom prst="rect">
            <a:avLst/>
          </a:prstGeom>
        </p:spPr>
      </p:pic>
      <p:pic>
        <p:nvPicPr>
          <p:cNvPr id="75" name="Graphic 74" descr="Children">
            <a:extLst>
              <a:ext uri="{FF2B5EF4-FFF2-40B4-BE49-F238E27FC236}">
                <a16:creationId xmlns:a16="http://schemas.microsoft.com/office/drawing/2014/main" id="{724CD230-F680-42B6-A48B-D5531818A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03825" y="5502484"/>
            <a:ext cx="604036" cy="604036"/>
          </a:xfrm>
          <a:prstGeom prst="rect">
            <a:avLst/>
          </a:prstGeom>
        </p:spPr>
      </p:pic>
      <p:pic>
        <p:nvPicPr>
          <p:cNvPr id="77" name="Graphic 76" descr="Research">
            <a:extLst>
              <a:ext uri="{FF2B5EF4-FFF2-40B4-BE49-F238E27FC236}">
                <a16:creationId xmlns:a16="http://schemas.microsoft.com/office/drawing/2014/main" id="{3F2A32BA-265E-48BE-8515-2435503543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66929" y="4677796"/>
            <a:ext cx="437639" cy="437639"/>
          </a:xfrm>
          <a:prstGeom prst="rect">
            <a:avLst/>
          </a:prstGeom>
        </p:spPr>
      </p:pic>
      <p:pic>
        <p:nvPicPr>
          <p:cNvPr id="79" name="Graphic 78" descr="Internet">
            <a:extLst>
              <a:ext uri="{FF2B5EF4-FFF2-40B4-BE49-F238E27FC236}">
                <a16:creationId xmlns:a16="http://schemas.microsoft.com/office/drawing/2014/main" id="{A55C7979-6E7B-42DE-8873-750BC6E027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07992" y="3008266"/>
            <a:ext cx="457200" cy="457200"/>
          </a:xfrm>
          <a:prstGeom prst="rect">
            <a:avLst/>
          </a:prstGeom>
        </p:spPr>
      </p:pic>
      <p:pic>
        <p:nvPicPr>
          <p:cNvPr id="81" name="Graphic 80" descr="Clipboard Mixed">
            <a:extLst>
              <a:ext uri="{FF2B5EF4-FFF2-40B4-BE49-F238E27FC236}">
                <a16:creationId xmlns:a16="http://schemas.microsoft.com/office/drawing/2014/main" id="{68568597-A634-4147-A6FB-9062980F9E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340200" y="2246848"/>
            <a:ext cx="373202" cy="373202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78D07488-EA94-4246-A104-D3F3AED4D8AC}"/>
              </a:ext>
            </a:extLst>
          </p:cNvPr>
          <p:cNvSpPr txBox="1"/>
          <p:nvPr/>
        </p:nvSpPr>
        <p:spPr>
          <a:xfrm>
            <a:off x="8785701" y="5323169"/>
            <a:ext cx="3368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EMPATHIZED</a:t>
            </a:r>
            <a:endParaRPr lang="en-US" sz="2400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729DEB1-ABAE-4908-AE70-4147B7B6D352}"/>
              </a:ext>
            </a:extLst>
          </p:cNvPr>
          <p:cNvSpPr txBox="1"/>
          <p:nvPr/>
        </p:nvSpPr>
        <p:spPr>
          <a:xfrm>
            <a:off x="8807411" y="4414863"/>
            <a:ext cx="185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ANALYZED</a:t>
            </a:r>
            <a:endParaRPr lang="en-US" sz="2400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9D9E22D-CB06-498E-9BBC-DCEEB76E7556}"/>
              </a:ext>
            </a:extLst>
          </p:cNvPr>
          <p:cNvSpPr txBox="1"/>
          <p:nvPr/>
        </p:nvSpPr>
        <p:spPr>
          <a:xfrm>
            <a:off x="8884174" y="3715022"/>
            <a:ext cx="1358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IDEATED</a:t>
            </a:r>
            <a:endParaRPr lang="en-US" sz="2400" b="1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59AFB00-F218-43D8-BEFA-FC41E49406BD}"/>
              </a:ext>
            </a:extLst>
          </p:cNvPr>
          <p:cNvSpPr txBox="1"/>
          <p:nvPr/>
        </p:nvSpPr>
        <p:spPr>
          <a:xfrm>
            <a:off x="8589955" y="2958312"/>
            <a:ext cx="1947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PROTOTYPED</a:t>
            </a:r>
            <a:endParaRPr lang="en-US" sz="2400" b="1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4932657-CA3C-4E8D-8FEC-9DCE1F279A97}"/>
              </a:ext>
            </a:extLst>
          </p:cNvPr>
          <p:cNvSpPr txBox="1"/>
          <p:nvPr/>
        </p:nvSpPr>
        <p:spPr>
          <a:xfrm>
            <a:off x="8843705" y="2154489"/>
            <a:ext cx="1882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TESTED</a:t>
            </a:r>
            <a:endParaRPr lang="en-US" sz="2400" b="1" dirty="0"/>
          </a:p>
        </p:txBody>
      </p:sp>
      <p:pic>
        <p:nvPicPr>
          <p:cNvPr id="96" name="Graphic 95" descr="Group success">
            <a:extLst>
              <a:ext uri="{FF2B5EF4-FFF2-40B4-BE49-F238E27FC236}">
                <a16:creationId xmlns:a16="http://schemas.microsoft.com/office/drawing/2014/main" id="{C99FDC5D-042F-4AF2-A9F0-C7FC2A4AD4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47425" y="917949"/>
            <a:ext cx="1102540" cy="1102540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C25ED1F7-65F5-457A-9792-3CC78736A8B5}"/>
              </a:ext>
            </a:extLst>
          </p:cNvPr>
          <p:cNvSpPr txBox="1"/>
          <p:nvPr/>
        </p:nvSpPr>
        <p:spPr>
          <a:xfrm>
            <a:off x="5007992" y="33425"/>
            <a:ext cx="7420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/>
              <a:t>BUILDING PROCESS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666849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2" grpId="0"/>
      <p:bldP spid="85" grpId="0"/>
      <p:bldP spid="86" grpId="0"/>
      <p:bldP spid="8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ED1642-0383-497B-8E68-2277F059C9C0}"/>
              </a:ext>
            </a:extLst>
          </p:cNvPr>
          <p:cNvSpPr/>
          <p:nvPr/>
        </p:nvSpPr>
        <p:spPr>
          <a:xfrm rot="10800000">
            <a:off x="5518905" y="1893882"/>
            <a:ext cx="5799128" cy="4562660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5000"/>
                  <a:lumOff val="95000"/>
                  <a:alpha val="0"/>
                </a:schemeClr>
              </a:gs>
              <a:gs pos="46000">
                <a:srgbClr val="9E9B9C">
                  <a:alpha val="29000"/>
                </a:srgbClr>
              </a:gs>
              <a:gs pos="100000">
                <a:schemeClr val="bg2">
                  <a:lumMod val="50000"/>
                  <a:alpha val="48000"/>
                </a:schemeClr>
              </a:gs>
            </a:gsLst>
            <a:lin ang="0" scaled="1"/>
            <a:tileRect/>
          </a:gradFill>
          <a:ln>
            <a:noFill/>
          </a:ln>
          <a:scene3d>
            <a:camera prst="isometricBottomDown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AC4A1C-D326-4CEB-8D9F-CD64CBF60C83}"/>
              </a:ext>
            </a:extLst>
          </p:cNvPr>
          <p:cNvGrpSpPr/>
          <p:nvPr/>
        </p:nvGrpSpPr>
        <p:grpSpPr>
          <a:xfrm rot="10800000">
            <a:off x="3951175" y="0"/>
            <a:ext cx="2888974" cy="5208104"/>
            <a:chOff x="2186609" y="824948"/>
            <a:chExt cx="3207026" cy="5208104"/>
          </a:xfrm>
          <a:scene3d>
            <a:camera prst="isometricBottomDown"/>
            <a:lightRig rig="flat" dir="t"/>
          </a:scene3d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A3EF1F8-7D51-46F5-AC14-0FC3933F290E}"/>
                </a:ext>
              </a:extLst>
            </p:cNvPr>
            <p:cNvSpPr/>
            <p:nvPr/>
          </p:nvSpPr>
          <p:spPr>
            <a:xfrm>
              <a:off x="2186609" y="824948"/>
              <a:ext cx="3207026" cy="5208104"/>
            </a:xfrm>
            <a:prstGeom prst="roundRect">
              <a:avLst>
                <a:gd name="adj" fmla="val 3858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  <a:sp3d extrusionH="165100" prstMaterial="dkEdg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6CD2649-1858-4419-8E04-7BDE6FBB2783}"/>
                </a:ext>
              </a:extLst>
            </p:cNvPr>
            <p:cNvSpPr/>
            <p:nvPr/>
          </p:nvSpPr>
          <p:spPr>
            <a:xfrm>
              <a:off x="2286000" y="913519"/>
              <a:ext cx="3008243" cy="4765921"/>
            </a:xfrm>
            <a:custGeom>
              <a:avLst/>
              <a:gdLst>
                <a:gd name="connsiteX0" fmla="*/ 79508 w 3008243"/>
                <a:gd name="connsiteY0" fmla="*/ 0 h 4765921"/>
                <a:gd name="connsiteX1" fmla="*/ 1222529 w 3008243"/>
                <a:gd name="connsiteY1" fmla="*/ 0 h 4765921"/>
                <a:gd name="connsiteX2" fmla="*/ 1223037 w 3008243"/>
                <a:gd name="connsiteY2" fmla="*/ 6749 h 4765921"/>
                <a:gd name="connsiteX3" fmla="*/ 1408044 w 3008243"/>
                <a:gd name="connsiteY3" fmla="*/ 208943 h 4765921"/>
                <a:gd name="connsiteX4" fmla="*/ 1593051 w 3008243"/>
                <a:gd name="connsiteY4" fmla="*/ 6749 h 4765921"/>
                <a:gd name="connsiteX5" fmla="*/ 1593559 w 3008243"/>
                <a:gd name="connsiteY5" fmla="*/ 0 h 4765921"/>
                <a:gd name="connsiteX6" fmla="*/ 2928735 w 3008243"/>
                <a:gd name="connsiteY6" fmla="*/ 0 h 4765921"/>
                <a:gd name="connsiteX7" fmla="*/ 3008243 w 3008243"/>
                <a:gd name="connsiteY7" fmla="*/ 79508 h 4765921"/>
                <a:gd name="connsiteX8" fmla="*/ 3008243 w 3008243"/>
                <a:gd name="connsiteY8" fmla="*/ 4686413 h 4765921"/>
                <a:gd name="connsiteX9" fmla="*/ 2928735 w 3008243"/>
                <a:gd name="connsiteY9" fmla="*/ 4765921 h 4765921"/>
                <a:gd name="connsiteX10" fmla="*/ 79508 w 3008243"/>
                <a:gd name="connsiteY10" fmla="*/ 4765921 h 4765921"/>
                <a:gd name="connsiteX11" fmla="*/ 0 w 3008243"/>
                <a:gd name="connsiteY11" fmla="*/ 4686413 h 4765921"/>
                <a:gd name="connsiteX12" fmla="*/ 0 w 3008243"/>
                <a:gd name="connsiteY12" fmla="*/ 79508 h 4765921"/>
                <a:gd name="connsiteX13" fmla="*/ 79508 w 3008243"/>
                <a:gd name="connsiteY13" fmla="*/ 0 h 476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8243" h="4765921">
                  <a:moveTo>
                    <a:pt x="79508" y="0"/>
                  </a:moveTo>
                  <a:lnTo>
                    <a:pt x="1222529" y="0"/>
                  </a:lnTo>
                  <a:lnTo>
                    <a:pt x="1223037" y="6749"/>
                  </a:lnTo>
                  <a:cubicBezTo>
                    <a:pt x="1240646" y="122141"/>
                    <a:pt x="1316785" y="208943"/>
                    <a:pt x="1408044" y="208943"/>
                  </a:cubicBezTo>
                  <a:cubicBezTo>
                    <a:pt x="1499303" y="208943"/>
                    <a:pt x="1575443" y="122141"/>
                    <a:pt x="1593051" y="6749"/>
                  </a:cubicBezTo>
                  <a:lnTo>
                    <a:pt x="1593559" y="0"/>
                  </a:lnTo>
                  <a:lnTo>
                    <a:pt x="2928735" y="0"/>
                  </a:lnTo>
                  <a:cubicBezTo>
                    <a:pt x="2972646" y="0"/>
                    <a:pt x="3008243" y="35597"/>
                    <a:pt x="3008243" y="79508"/>
                  </a:cubicBezTo>
                  <a:lnTo>
                    <a:pt x="3008243" y="4686413"/>
                  </a:lnTo>
                  <a:cubicBezTo>
                    <a:pt x="3008243" y="4730324"/>
                    <a:pt x="2972646" y="4765921"/>
                    <a:pt x="2928735" y="4765921"/>
                  </a:cubicBezTo>
                  <a:lnTo>
                    <a:pt x="79508" y="4765921"/>
                  </a:lnTo>
                  <a:cubicBezTo>
                    <a:pt x="35597" y="4765921"/>
                    <a:pt x="0" y="4730324"/>
                    <a:pt x="0" y="4686413"/>
                  </a:cubicBezTo>
                  <a:lnTo>
                    <a:pt x="0" y="79508"/>
                  </a:lnTo>
                  <a:cubicBezTo>
                    <a:pt x="0" y="35597"/>
                    <a:pt x="35597" y="0"/>
                    <a:pt x="79508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66CCFF"/>
                </a:gs>
                <a:gs pos="68000">
                  <a:srgbClr val="FF66FF">
                    <a:alpha val="93000"/>
                  </a:srgbClr>
                </a:gs>
              </a:gsLst>
              <a:lin ang="5400000" scaled="1"/>
              <a:tileRect/>
            </a:gradFill>
            <a:ln>
              <a:noFill/>
            </a:ln>
            <a:sp3d extrusionH="165100" prstMaterial="dkEdg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4AFD919-A75B-43BD-B070-7939D8723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464" y="624915"/>
            <a:ext cx="962025" cy="1638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212A99-64A3-4CC4-BBEE-30F02A22B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596" y="868266"/>
            <a:ext cx="962025" cy="1638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2C6283-A644-45A4-B5CD-2322FC8FB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560" y="1620710"/>
            <a:ext cx="962025" cy="1638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2D7ACE7-8856-4FAB-A9A4-EA389EECDA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096" y="998690"/>
            <a:ext cx="962025" cy="1638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06F540-A4AA-4634-BDE4-B143E7B5F7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349" y="1206143"/>
            <a:ext cx="1346252" cy="2980986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E9043B2-119D-4CDD-8568-27339CB4D2B2}"/>
              </a:ext>
            </a:extLst>
          </p:cNvPr>
          <p:cNvSpPr/>
          <p:nvPr/>
        </p:nvSpPr>
        <p:spPr>
          <a:xfrm>
            <a:off x="-163765" y="2051150"/>
            <a:ext cx="6344626" cy="3817305"/>
          </a:xfrm>
          <a:prstGeom prst="rect">
            <a:avLst/>
          </a:prstGeom>
          <a:gradFill>
            <a:gsLst>
              <a:gs pos="0">
                <a:srgbClr val="00FFFF">
                  <a:alpha val="45000"/>
                </a:srgbClr>
              </a:gs>
              <a:gs pos="100000">
                <a:srgbClr val="FF6699">
                  <a:alpha val="68000"/>
                </a:srgbClr>
              </a:gs>
            </a:gsLst>
            <a:path path="circle">
              <a:fillToRect l="100000" t="100000"/>
            </a:path>
          </a:gradFill>
          <a:scene3d>
            <a:camera prst="isometricLeftDown"/>
            <a:lightRig rig="twoPt" dir="t"/>
          </a:scene3d>
          <a:sp3d extrusionH="88900">
            <a:extrusionClr>
              <a:srgbClr val="00B0F0"/>
            </a:extrusionClr>
            <a:contourClr>
              <a:srgbClr val="92D05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FD6BE06-CE09-46B6-A6B7-C35901A09428}"/>
              </a:ext>
            </a:extLst>
          </p:cNvPr>
          <p:cNvSpPr txBox="1"/>
          <p:nvPr/>
        </p:nvSpPr>
        <p:spPr>
          <a:xfrm>
            <a:off x="183105" y="3421903"/>
            <a:ext cx="5246266" cy="1446550"/>
          </a:xfrm>
          <a:prstGeom prst="rect">
            <a:avLst/>
          </a:prstGeom>
          <a:noFill/>
          <a:scene3d>
            <a:camera prst="isometricLeftDown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rgbClr val="951D8F"/>
                </a:solidFill>
                <a:latin typeface="Helvetica" panose="020B0604020202020204" pitchFamily="34" charset="0"/>
              </a:rPr>
              <a:t>THE SERVICES WE PROVIDE</a:t>
            </a:r>
            <a:endParaRPr lang="en-US" sz="4400" b="1" dirty="0">
              <a:solidFill>
                <a:srgbClr val="951D8F"/>
              </a:solidFill>
              <a:latin typeface="Helvetica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62AB0E-D6FA-4535-B93B-A31E012877BA}"/>
              </a:ext>
            </a:extLst>
          </p:cNvPr>
          <p:cNvSpPr txBox="1"/>
          <p:nvPr/>
        </p:nvSpPr>
        <p:spPr>
          <a:xfrm>
            <a:off x="8168244" y="1036363"/>
            <a:ext cx="414883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INFORMATION MANAGEMENT SYSTEM FOR WOMEN BENEFICIARIES</a:t>
            </a:r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r>
              <a:rPr lang="en-GB" sz="2800" dirty="0"/>
              <a:t>ALSO WE SAFEGUARD THEIR PERSONAL AS WELL AS DEMOGRAPHIC DETAILS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370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44000" decel="46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3" presetID="2" presetClass="entr" presetSubtype="1" accel="30000" fill="hold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8" presetID="2" presetClass="entr" presetSubtype="1" accel="30000" fill="hold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20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2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3" presetID="2" presetClass="entr" presetSubtype="1" accel="30000" fill="hold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2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2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8" presetID="2" presetClass="entr" presetSubtype="1" accel="30000" fill="hold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3" presetID="2" presetClass="entr" presetSubtype="9" accel="40000" decel="5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4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5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33" grpId="0" animBg="1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44000" decel="46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3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8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3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8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33" presetID="2" presetClass="entr" presetSubtype="9" accel="40000" decel="5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8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4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5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33" grpId="0" animBg="1"/>
          <p:bldP spid="47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kite, flying, air, water&#10;&#10;Description automatically generated">
            <a:extLst>
              <a:ext uri="{FF2B5EF4-FFF2-40B4-BE49-F238E27FC236}">
                <a16:creationId xmlns:a16="http://schemas.microsoft.com/office/drawing/2014/main" id="{1AC5A87C-E1EC-4ADB-8C07-477491DC2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41" y="805794"/>
            <a:ext cx="5006266" cy="50062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D21AFC-1CB8-4CA9-9C19-9EBB87C33CE1}"/>
              </a:ext>
            </a:extLst>
          </p:cNvPr>
          <p:cNvSpPr txBox="1"/>
          <p:nvPr/>
        </p:nvSpPr>
        <p:spPr>
          <a:xfrm>
            <a:off x="6208295" y="2505363"/>
            <a:ext cx="576203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THANK YOU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1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131</TotalTime>
  <Words>124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DAGGERSQUARE</vt:lpstr>
      <vt:lpstr>Helvetica</vt:lpstr>
      <vt:lpstr>Roboto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 dolli</dc:creator>
  <cp:lastModifiedBy>santosh sonar</cp:lastModifiedBy>
  <cp:revision>4</cp:revision>
  <dcterms:created xsi:type="dcterms:W3CDTF">2020-07-31T08:50:19Z</dcterms:created>
  <dcterms:modified xsi:type="dcterms:W3CDTF">2020-07-31T20:06:47Z</dcterms:modified>
</cp:coreProperties>
</file>

<file path=docProps/thumbnail.jpeg>
</file>